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6" r:id="rId5"/>
  </p:sldMasterIdLst>
  <p:notesMasterIdLst>
    <p:notesMasterId r:id="rId15"/>
  </p:notesMasterIdLst>
  <p:handoutMasterIdLst>
    <p:handoutMasterId r:id="rId16"/>
  </p:handoutMasterIdLst>
  <p:sldIdLst>
    <p:sldId id="1877" r:id="rId6"/>
    <p:sldId id="1899" r:id="rId7"/>
    <p:sldId id="1879" r:id="rId8"/>
    <p:sldId id="1894" r:id="rId9"/>
    <p:sldId id="1904" r:id="rId10"/>
    <p:sldId id="1913" r:id="rId11"/>
    <p:sldId id="1914" r:id="rId12"/>
    <p:sldId id="1912" r:id="rId13"/>
    <p:sldId id="1911" r:id="rId1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our Template - Light" id="{A073DAE3-B461-442F-A3D3-6642BD875E45}">
          <p14:sldIdLst>
            <p14:sldId id="1877"/>
            <p14:sldId id="1899"/>
            <p14:sldId id="1879"/>
            <p14:sldId id="1894"/>
            <p14:sldId id="1904"/>
            <p14:sldId id="1913"/>
            <p14:sldId id="1914"/>
            <p14:sldId id="1912"/>
            <p14:sldId id="19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FFFFFF"/>
    <a:srgbClr val="0078D4"/>
    <a:srgbClr val="000000"/>
    <a:srgbClr val="1A1A1A"/>
    <a:srgbClr val="107C10"/>
    <a:srgbClr val="EAEAEA"/>
    <a:srgbClr val="004B50"/>
    <a:srgbClr val="008272"/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7271" autoAdjust="0"/>
  </p:normalViewPr>
  <p:slideViewPr>
    <p:cSldViewPr snapToGrid="0">
      <p:cViewPr varScale="1">
        <p:scale>
          <a:sx n="164" d="100"/>
          <a:sy n="164" d="100"/>
        </p:scale>
        <p:origin x="2328" y="144"/>
      </p:cViewPr>
      <p:guideLst/>
    </p:cSldViewPr>
  </p:slideViewPr>
  <p:outlineViewPr>
    <p:cViewPr>
      <p:scale>
        <a:sx n="33" d="100"/>
        <a:sy n="33" d="100"/>
      </p:scale>
      <p:origin x="0" y="-16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13" d="100"/>
          <a:sy n="113" d="100"/>
        </p:scale>
        <p:origin x="690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2/17/2019 12:13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2/17/2019 12:13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2/17/2019 12:13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05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2/17/2019 12:13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70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2/17/2019 12:13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34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2/17/2019 12:14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560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2/17/2019 12:13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27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emf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3D740DC2-0389-4549-8BD2-C450AEDDC8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B4BF7-FF7A-4E04-B281-38408891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FC5A2C-FF29-4A51-982C-87C262D6E54A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02561-1E26-467D-AF4A-94BCDB9ABD1D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2306D267-4F72-4F3B-B356-CC0F0A0C7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9C6A6-1822-431B-BE3E-E43944D5D3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E8C90-DC2B-426E-B93C-971B3D083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75210-51C5-4C97-A3CA-435A280AC380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FA8B-8B2A-48A5-BAF9-B74C4526527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3B14A65-8E86-4BE1-B02F-A474CDD19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9DAD08-F0EB-40DB-8536-F3354797A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6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C455F-AE9F-4DED-A8EE-69B13DB71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F37A3-2C0A-4E24-B498-0B0025EA40AB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191C2-2374-443D-A3FC-6C20A564B16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298C88D-B434-4F30-A464-80843226E2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75C6A-4341-4F3A-97A2-AA16034244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F23DB-AAD4-449D-9675-60445AB517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EF42A8-C606-4AF1-B1E3-D9294FD35A4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97CCE-1994-41C6-99DD-1D6A52A008B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F2B52D3-1C1C-42B4-ADE6-42130D75F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BCB4B-830D-4441-8147-010A963DE9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5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8AE56-6226-4BCB-B2C1-5493F448A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D8F20A-4E9C-481E-A2D5-0EE0534452F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3ACD1-62F6-4806-B196-5D05AFB41B1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3D31351-A4A5-4199-B673-E250BE108A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90E6B-5E11-4841-8456-EFA0C5A4EB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8F923-04A8-4BE0-A402-DE2CD9190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43BBF-1343-4E56-B3AE-8103B2DBE2F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5A8D5-A8E8-4223-A436-AE9CFBCF9EB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F183D2F8-29D5-4DCA-9873-FABB961A8C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16D1E3-6FE3-42AC-8A63-B0139AF3FD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5D1EB-C608-4F6E-AE86-119CE3299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1C4FA0-023E-47CF-9A24-495F7699717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C65E7-354A-4B8A-BD6C-0864C366048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062F4A97-026C-4383-987F-B6AE4F4B1C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87A44-62FC-44F7-A2FF-D0346A7140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7DAB4-C62C-4149-B386-17967FF5C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A89DF7-D70D-4622-8BE9-A87BE88C8BC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F00C3-0957-4E3D-B61E-91351B6993D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B385A99-6BD0-4B2A-BC14-F92E6057F8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ED867-EF51-4C7D-B9F1-C8021D48E0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8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114C7-A798-4283-B2BD-86B1FBC29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9DD061-9157-4B32-9768-A4D98D9A347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4F335-92D1-4876-86A9-AAFD122FFE7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918229C5-83C2-403B-A8B7-835F42E35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D2D65-9FA4-49C7-911D-A1E812B95C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6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750CB-9CBA-45C3-BA45-EB468097C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E330B21-D2B9-4344-9D50-39EA06999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974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DFFB8F-CE2F-4AB3-8CD0-C1655DA23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843E0-3986-4503-9A6F-B40F4C2C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5E5BC-C576-4934-9BED-2F587787726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0B8BAE41-74AD-4F4F-BD6A-0DA6215CF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AEF572-B74F-4253-BD1D-421B05060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1867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027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08A3E6-1192-4FA6-BE7A-2A81F1A95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3F70D-3D3D-403B-80FD-64AD0004A71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826B7-67AC-47E3-9D9F-C5358000A7F1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9" name="MS logo gray - EMF" descr="Microsoft logo, gray text version">
            <a:extLst>
              <a:ext uri="{FF2B5EF4-FFF2-40B4-BE49-F238E27FC236}">
                <a16:creationId xmlns:a16="http://schemas.microsoft.com/office/drawing/2014/main" id="{5F31B66D-EF8E-4D55-85D7-9FF1F04C5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F7110F-F8B9-4D17-90A9-2D4C46C592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932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688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97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4D99DA5E-9A4A-407B-ACE6-5F9588DA02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1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520DE4-C5D5-4237-AEED-A2F3275F1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3359356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325898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98E67-FA3A-408B-840F-F44D3D46F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DB1D3-869B-4462-B109-CDDE37C9676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AC85F-8E48-4183-B683-3FEFCE3F141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B2FEF158-3275-4FB2-8C48-B0096BFEDD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44521-70C2-4147-9F35-5CF4C74B2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6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</p:spTree>
    <p:extLst>
      <p:ext uri="{BB962C8B-B14F-4D97-AF65-F5344CB8AC3E}">
        <p14:creationId xmlns:p14="http://schemas.microsoft.com/office/powerpoint/2010/main" val="372027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</p:spTree>
    <p:extLst>
      <p:ext uri="{BB962C8B-B14F-4D97-AF65-F5344CB8AC3E}">
        <p14:creationId xmlns:p14="http://schemas.microsoft.com/office/powerpoint/2010/main" val="2296214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</p:spTree>
    <p:extLst>
      <p:ext uri="{BB962C8B-B14F-4D97-AF65-F5344CB8AC3E}">
        <p14:creationId xmlns:p14="http://schemas.microsoft.com/office/powerpoint/2010/main" val="32156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</p:spTree>
    <p:extLst>
      <p:ext uri="{BB962C8B-B14F-4D97-AF65-F5344CB8AC3E}">
        <p14:creationId xmlns:p14="http://schemas.microsoft.com/office/powerpoint/2010/main" val="295585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</p:spTree>
    <p:extLst>
      <p:ext uri="{BB962C8B-B14F-4D97-AF65-F5344CB8AC3E}">
        <p14:creationId xmlns:p14="http://schemas.microsoft.com/office/powerpoint/2010/main" val="324912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</p:spTree>
    <p:extLst>
      <p:ext uri="{BB962C8B-B14F-4D97-AF65-F5344CB8AC3E}">
        <p14:creationId xmlns:p14="http://schemas.microsoft.com/office/powerpoint/2010/main" val="143946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</p:spTree>
    <p:extLst>
      <p:ext uri="{BB962C8B-B14F-4D97-AF65-F5344CB8AC3E}">
        <p14:creationId xmlns:p14="http://schemas.microsoft.com/office/powerpoint/2010/main" val="252933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</p:spTree>
    <p:extLst>
      <p:ext uri="{BB962C8B-B14F-4D97-AF65-F5344CB8AC3E}">
        <p14:creationId xmlns:p14="http://schemas.microsoft.com/office/powerpoint/2010/main" val="428870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</p:spTree>
    <p:extLst>
      <p:ext uri="{BB962C8B-B14F-4D97-AF65-F5344CB8AC3E}">
        <p14:creationId xmlns:p14="http://schemas.microsoft.com/office/powerpoint/2010/main" val="421458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</p:spTree>
    <p:extLst>
      <p:ext uri="{BB962C8B-B14F-4D97-AF65-F5344CB8AC3E}">
        <p14:creationId xmlns:p14="http://schemas.microsoft.com/office/powerpoint/2010/main" val="178852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D65F6-79E5-40B8-823B-2D765E029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BD4BD-096B-42D4-BCCC-34DD12190EA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E1281-CD8F-4E29-A202-6B893C2CB5B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8C18388B-3088-40E8-ABB1-C045F8B4C2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2DD28-CC21-4BDF-9992-2F2F6C514B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62665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</p:spTree>
    <p:extLst>
      <p:ext uri="{BB962C8B-B14F-4D97-AF65-F5344CB8AC3E}">
        <p14:creationId xmlns:p14="http://schemas.microsoft.com/office/powerpoint/2010/main" val="1764995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</p:spTree>
    <p:extLst>
      <p:ext uri="{BB962C8B-B14F-4D97-AF65-F5344CB8AC3E}">
        <p14:creationId xmlns:p14="http://schemas.microsoft.com/office/powerpoint/2010/main" val="99036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</p:spTree>
    <p:extLst>
      <p:ext uri="{BB962C8B-B14F-4D97-AF65-F5344CB8AC3E}">
        <p14:creationId xmlns:p14="http://schemas.microsoft.com/office/powerpoint/2010/main" val="115277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4861-E1A0-40D6-8C8C-27C4D41A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761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65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white"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750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832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34657-DE70-4DD3-A561-5E69B9CDE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A5C11B-A688-4A85-AD8E-924D9ABB2113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F1AE-B4AD-4CA1-9E5C-0EE38A4EA2A6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A9DED20B-F03D-4F38-8470-5775DF78D6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ED5F8-DF83-4D2E-9192-81D462E7AB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6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587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96468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587084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6628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78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4273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18902-BF59-4479-A537-66FD1E35D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5FA9F-28EA-426A-818A-41EFF419584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F1D7A-3374-48EF-8521-9E6666DCE2D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635907B1-6FE9-48EB-BB73-30EEA8608C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9A3ED0-664E-48A5-8F62-D85C153B7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95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25491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24E78-9E7B-4F5A-BB26-F9F2C2874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69C56B-55C7-47C1-895B-831CB28D85F6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1343A7-AC17-45FD-A391-6F45766667F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1FCA9EAB-6A53-4FB0-BA89-615D83D059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3C3EF-2C9C-430B-A39C-5925A8CBE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35D14-6F97-4F68-8A45-18D88B5FE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F6F04-76A7-4674-B48C-86896E9D24A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CC482-7D54-4142-B7D5-F91D12D5B04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3F86CAB5-0BF5-4F08-B9D7-636182E4EA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588729-EF46-4B53-BF14-910CED0D1E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2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695" r:id="rId2"/>
    <p:sldLayoutId id="2147484696" r:id="rId3"/>
    <p:sldLayoutId id="2147484697" r:id="rId4"/>
    <p:sldLayoutId id="2147484698" r:id="rId5"/>
    <p:sldLayoutId id="2147484699" r:id="rId6"/>
    <p:sldLayoutId id="2147484700" r:id="rId7"/>
    <p:sldLayoutId id="2147484701" r:id="rId8"/>
    <p:sldLayoutId id="2147484702" r:id="rId9"/>
    <p:sldLayoutId id="2147484703" r:id="rId10"/>
    <p:sldLayoutId id="2147484704" r:id="rId11"/>
    <p:sldLayoutId id="2147484705" r:id="rId12"/>
    <p:sldLayoutId id="2147484706" r:id="rId13"/>
    <p:sldLayoutId id="2147484707" r:id="rId14"/>
    <p:sldLayoutId id="2147484708" r:id="rId15"/>
    <p:sldLayoutId id="2147484709" r:id="rId16"/>
    <p:sldLayoutId id="2147484710" r:id="rId17"/>
    <p:sldLayoutId id="2147484711" r:id="rId18"/>
    <p:sldLayoutId id="2147484712" r:id="rId19"/>
    <p:sldLayoutId id="2147484240" r:id="rId20"/>
    <p:sldLayoutId id="2147484241" r:id="rId21"/>
    <p:sldLayoutId id="2147484474" r:id="rId22"/>
    <p:sldLayoutId id="2147484245" r:id="rId23"/>
    <p:sldLayoutId id="2147484247" r:id="rId24"/>
    <p:sldLayoutId id="2147484603" r:id="rId25"/>
    <p:sldLayoutId id="2147484645" r:id="rId26"/>
    <p:sldLayoutId id="2147484646" r:id="rId27"/>
    <p:sldLayoutId id="2147484647" r:id="rId28"/>
    <p:sldLayoutId id="2147484683" r:id="rId29"/>
    <p:sldLayoutId id="2147484685" r:id="rId30"/>
    <p:sldLayoutId id="2147484687" r:id="rId31"/>
    <p:sldLayoutId id="2147484256" r:id="rId32"/>
    <p:sldLayoutId id="2147484585" r:id="rId33"/>
    <p:sldLayoutId id="2147484692" r:id="rId34"/>
    <p:sldLayoutId id="214748426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3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64" r:id="rId1"/>
    <p:sldLayoutId id="2147484580" r:id="rId2"/>
    <p:sldLayoutId id="2147484648" r:id="rId3"/>
    <p:sldLayoutId id="2147484649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577" r:id="rId19"/>
    <p:sldLayoutId id="2147484673" r:id="rId20"/>
    <p:sldLayoutId id="2147484674" r:id="rId21"/>
    <p:sldLayoutId id="2147484675" r:id="rId22"/>
    <p:sldLayoutId id="2147484676" r:id="rId23"/>
    <p:sldLayoutId id="2147484677" r:id="rId24"/>
    <p:sldLayoutId id="2147484679" r:id="rId25"/>
    <p:sldLayoutId id="2147484680" r:id="rId26"/>
    <p:sldLayoutId id="2147484681" r:id="rId27"/>
    <p:sldLayoutId id="2147484682" r:id="rId28"/>
    <p:sldLayoutId id="2147484249" r:id="rId29"/>
    <p:sldLayoutId id="2147484582" r:id="rId30"/>
    <p:sldLayoutId id="2147484584" r:id="rId31"/>
    <p:sldLayoutId id="2147484689" r:id="rId32"/>
    <p:sldLayoutId id="2147484691" r:id="rId33"/>
    <p:sldLayoutId id="2147484299" r:id="rId34"/>
    <p:sldLayoutId id="214748469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28220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34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black">
          <a:xfrm>
            <a:off x="584200" y="2425780"/>
            <a:ext cx="7589520" cy="1107996"/>
          </a:xfrm>
        </p:spPr>
        <p:txBody>
          <a:bodyPr/>
          <a:lstStyle/>
          <a:p>
            <a:r>
              <a:rPr lang="en-US" dirty="0"/>
              <a:t>SQL Agent in the Cloud</a:t>
            </a:r>
            <a:br>
              <a:rPr lang="en-US" dirty="0"/>
            </a:br>
            <a:r>
              <a:rPr lang="en-US" dirty="0"/>
              <a:t>Elastic Database Jobs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black"/>
        <p:txBody>
          <a:bodyPr/>
          <a:lstStyle/>
          <a:p>
            <a:r>
              <a:rPr lang="en-US" dirty="0"/>
              <a:t>Sam Cogan</a:t>
            </a:r>
          </a:p>
        </p:txBody>
      </p:sp>
    </p:spTree>
    <p:extLst>
      <p:ext uri="{BB962C8B-B14F-4D97-AF65-F5344CB8AC3E}">
        <p14:creationId xmlns:p14="http://schemas.microsoft.com/office/powerpoint/2010/main" val="41161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762406932">
            <a:extLst>
              <a:ext uri="{FF2B5EF4-FFF2-40B4-BE49-F238E27FC236}">
                <a16:creationId xmlns:a16="http://schemas.microsoft.com/office/drawing/2014/main" id="{B30C97EC-7944-40A1-AC85-267EC28D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2103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85AD0-3F62-4097-9A0B-52503617CEEB}"/>
              </a:ext>
            </a:extLst>
          </p:cNvPr>
          <p:cNvSpPr txBox="1"/>
          <p:nvPr/>
        </p:nvSpPr>
        <p:spPr>
          <a:xfrm>
            <a:off x="3769625" y="2210308"/>
            <a:ext cx="465274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800" dirty="0">
                <a:solidFill>
                  <a:schemeClr val="accent1"/>
                </a:solidFill>
              </a:rPr>
              <a:t>Sam Cogan</a:t>
            </a:r>
          </a:p>
          <a:p>
            <a:pPr algn="l"/>
            <a:b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 – Willis Towers Watson</a:t>
            </a:r>
          </a:p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MVP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031E5-60C4-4506-ADDD-672D6082EF72}"/>
              </a:ext>
            </a:extLst>
          </p:cNvPr>
          <p:cNvSpPr txBox="1"/>
          <p:nvPr/>
        </p:nvSpPr>
        <p:spPr>
          <a:xfrm>
            <a:off x="4127418" y="4472989"/>
            <a:ext cx="28363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samcogan.com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DC89AC-5E65-4433-8C7C-95FEEB534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625" y="4472988"/>
            <a:ext cx="307778" cy="307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6777C-3DC5-4C5A-81E7-9D051DD2A2B1}"/>
              </a:ext>
            </a:extLst>
          </p:cNvPr>
          <p:cNvSpPr txBox="1"/>
          <p:nvPr/>
        </p:nvSpPr>
        <p:spPr>
          <a:xfrm>
            <a:off x="4127418" y="4823234"/>
            <a:ext cx="1401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56059F0-D4CA-471B-8B1B-1D6278DCB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9625" y="4823234"/>
            <a:ext cx="307777" cy="307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523EB-E142-4FB2-ADF9-508BE28F74A6}"/>
              </a:ext>
            </a:extLst>
          </p:cNvPr>
          <p:cNvSpPr txBox="1"/>
          <p:nvPr/>
        </p:nvSpPr>
        <p:spPr>
          <a:xfrm>
            <a:off x="4127418" y="5173479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sam-cogan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A7EAC3-A41C-4800-A487-0238E56FB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2602" y="51764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2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Agent Alternatives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EACCA17-8C44-4E19-8FBF-4CB3919113BE}"/>
              </a:ext>
            </a:extLst>
          </p:cNvPr>
          <p:cNvSpPr txBox="1">
            <a:spLocks/>
          </p:cNvSpPr>
          <p:nvPr/>
        </p:nvSpPr>
        <p:spPr>
          <a:xfrm>
            <a:off x="512899" y="1264324"/>
            <a:ext cx="7908616" cy="267998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b="1" dirty="0"/>
              <a:t>SQL Agent is not present in Azure SQL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97B4F-918B-4185-BF49-81FDC3A54C53}"/>
              </a:ext>
            </a:extLst>
          </p:cNvPr>
          <p:cNvGrpSpPr/>
          <p:nvPr/>
        </p:nvGrpSpPr>
        <p:grpSpPr>
          <a:xfrm>
            <a:off x="6706361" y="4608596"/>
            <a:ext cx="3072700" cy="2162833"/>
            <a:chOff x="299620" y="2067492"/>
            <a:chExt cx="1756226" cy="1236184"/>
          </a:xfrm>
        </p:grpSpPr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91D26FD6-FD3E-4972-927D-7CC4F07C2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695" y="2067492"/>
              <a:ext cx="1008516" cy="10085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7E9831-2640-4E9B-8DA0-D59236589475}"/>
                </a:ext>
              </a:extLst>
            </p:cNvPr>
            <p:cNvSpPr txBox="1"/>
            <p:nvPr/>
          </p:nvSpPr>
          <p:spPr>
            <a:xfrm>
              <a:off x="299620" y="2969443"/>
              <a:ext cx="1756226" cy="334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latin typeface="Open Sans" panose="020B0606030504020204"/>
                </a:rPr>
                <a:t>Azure Functions</a:t>
              </a:r>
              <a:endParaRPr lang="en-US" sz="3200" dirty="0">
                <a:latin typeface="Open Sans" panose="020B0606030504020204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BB11D9-071A-4753-A108-2537A15D94AA}"/>
              </a:ext>
            </a:extLst>
          </p:cNvPr>
          <p:cNvGrpSpPr/>
          <p:nvPr/>
        </p:nvGrpSpPr>
        <p:grpSpPr>
          <a:xfrm>
            <a:off x="1614831" y="4463438"/>
            <a:ext cx="3514104" cy="2303971"/>
            <a:chOff x="1731845" y="2496930"/>
            <a:chExt cx="2278503" cy="1493867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3E8F6606-8F55-4BA4-B5C0-B85EDF5C0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0952" y="2496930"/>
              <a:ext cx="780290" cy="78029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61BCCF-7159-4A92-94DD-7C64BD574CF8}"/>
                </a:ext>
              </a:extLst>
            </p:cNvPr>
            <p:cNvSpPr txBox="1"/>
            <p:nvPr/>
          </p:nvSpPr>
          <p:spPr>
            <a:xfrm>
              <a:off x="1731845" y="3292342"/>
              <a:ext cx="2278503" cy="698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>
                  <a:latin typeface="Open Sans" panose="020B0606030504020204"/>
                </a:rPr>
                <a:t>Azure SQL </a:t>
              </a:r>
            </a:p>
            <a:p>
              <a:pPr algn="ctr"/>
              <a:r>
                <a:rPr lang="en-GB" sz="3200" dirty="0">
                  <a:latin typeface="Open Sans" panose="020B0606030504020204"/>
                </a:rPr>
                <a:t>Managed Instance</a:t>
              </a:r>
              <a:endParaRPr lang="en-US" sz="3200" dirty="0">
                <a:latin typeface="Open Sans" panose="020B0606030504020204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DCE180-BC7E-4DC6-8EE6-A3FF873C6B5E}"/>
              </a:ext>
            </a:extLst>
          </p:cNvPr>
          <p:cNvGrpSpPr/>
          <p:nvPr/>
        </p:nvGrpSpPr>
        <p:grpSpPr>
          <a:xfrm>
            <a:off x="3360664" y="2164950"/>
            <a:ext cx="3479863" cy="2177193"/>
            <a:chOff x="3759406" y="1834967"/>
            <a:chExt cx="2231299" cy="1396023"/>
          </a:xfrm>
        </p:grpSpPr>
        <p:pic>
          <p:nvPicPr>
            <p:cNvPr id="22" name="Picture 21" descr="A picture containing transport&#10;&#10;Description automatically generated">
              <a:extLst>
                <a:ext uri="{FF2B5EF4-FFF2-40B4-BE49-F238E27FC236}">
                  <a16:creationId xmlns:a16="http://schemas.microsoft.com/office/drawing/2014/main" id="{DE50C34B-D328-4B78-8118-FED0010FB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855" y="1834967"/>
              <a:ext cx="1126928" cy="112692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06F251-0598-484E-B5C3-65127CF789BB}"/>
                </a:ext>
              </a:extLst>
            </p:cNvPr>
            <p:cNvSpPr txBox="1"/>
            <p:nvPr/>
          </p:nvSpPr>
          <p:spPr>
            <a:xfrm>
              <a:off x="3759406" y="2856030"/>
              <a:ext cx="2231299" cy="374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latin typeface="Open Sans" panose="020B0606030504020204"/>
                </a:rPr>
                <a:t>Azure Automation</a:t>
              </a:r>
              <a:endParaRPr lang="en-US" sz="3200" dirty="0">
                <a:latin typeface="Open Sans" panose="020B0606030504020204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E075C0-6BBD-46AF-93C4-34FB631416D7}"/>
              </a:ext>
            </a:extLst>
          </p:cNvPr>
          <p:cNvGrpSpPr/>
          <p:nvPr/>
        </p:nvGrpSpPr>
        <p:grpSpPr>
          <a:xfrm>
            <a:off x="7088539" y="2418593"/>
            <a:ext cx="4374339" cy="1923550"/>
            <a:chOff x="6051467" y="1420896"/>
            <a:chExt cx="3193597" cy="140433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3A4C35F-0FC8-4E80-B1D8-7E92675C8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3226" y="1420896"/>
              <a:ext cx="1126927" cy="112692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D6DF2E-9713-4BD8-B625-CA03330C7873}"/>
                </a:ext>
              </a:extLst>
            </p:cNvPr>
            <p:cNvSpPr txBox="1"/>
            <p:nvPr/>
          </p:nvSpPr>
          <p:spPr>
            <a:xfrm>
              <a:off x="6051467" y="2398303"/>
              <a:ext cx="3193597" cy="426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Azure SQL Elastics Jobs</a:t>
              </a:r>
              <a:endParaRPr lang="en-US" sz="3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559B86-2F8C-4D46-8819-AD4F95E42D9B}"/>
              </a:ext>
            </a:extLst>
          </p:cNvPr>
          <p:cNvGrpSpPr/>
          <p:nvPr/>
        </p:nvGrpSpPr>
        <p:grpSpPr>
          <a:xfrm>
            <a:off x="525267" y="2029721"/>
            <a:ext cx="1846531" cy="2312422"/>
            <a:chOff x="6039073" y="2773661"/>
            <a:chExt cx="982359" cy="1230214"/>
          </a:xfrm>
        </p:grpSpPr>
        <p:pic>
          <p:nvPicPr>
            <p:cNvPr id="28" name="Picture 27" descr="A picture containing electronics, display&#10;&#10;Description automatically generated">
              <a:extLst>
                <a:ext uri="{FF2B5EF4-FFF2-40B4-BE49-F238E27FC236}">
                  <a16:creationId xmlns:a16="http://schemas.microsoft.com/office/drawing/2014/main" id="{44618BF9-0DF9-4F32-A0E4-52D2171CD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9073" y="2773661"/>
              <a:ext cx="923727" cy="92372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0EFF9C-E607-4E51-8F35-C75672BBF33B}"/>
                </a:ext>
              </a:extLst>
            </p:cNvPr>
            <p:cNvSpPr txBox="1"/>
            <p:nvPr/>
          </p:nvSpPr>
          <p:spPr>
            <a:xfrm>
              <a:off x="6084033" y="3692773"/>
              <a:ext cx="937399" cy="311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SQL IaaS</a:t>
              </a:r>
              <a:endParaRPr lang="en-US" sz="32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D3686A1-EF77-488D-B74E-427516DAB3A4}"/>
              </a:ext>
            </a:extLst>
          </p:cNvPr>
          <p:cNvSpPr/>
          <p:nvPr/>
        </p:nvSpPr>
        <p:spPr bwMode="auto">
          <a:xfrm>
            <a:off x="6840527" y="2395271"/>
            <a:ext cx="4826206" cy="214051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0789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5CF9F-367E-4C38-9793-5B94A761F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Elastic Database Jobs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8B64463-F21B-4E80-AE86-55167E511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263" y="2187332"/>
            <a:ext cx="769791" cy="769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B4DD2D-3F19-4B24-8D2B-DDFE0CB617D0}"/>
              </a:ext>
            </a:extLst>
          </p:cNvPr>
          <p:cNvSpPr txBox="1"/>
          <p:nvPr/>
        </p:nvSpPr>
        <p:spPr>
          <a:xfrm>
            <a:off x="1698120" y="2279839"/>
            <a:ext cx="678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Open Sans" panose="020B0606030504020204"/>
              </a:rPr>
              <a:t>Run jobs across databases in parallel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C8EBF37-BCA6-49A7-843D-F9512C173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263" y="1249017"/>
            <a:ext cx="769791" cy="769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87A02F-B415-487E-BFE3-96443DB17EC4}"/>
              </a:ext>
            </a:extLst>
          </p:cNvPr>
          <p:cNvSpPr txBox="1"/>
          <p:nvPr/>
        </p:nvSpPr>
        <p:spPr>
          <a:xfrm>
            <a:off x="1698120" y="1341524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Open Sans" panose="020B0606030504020204"/>
              </a:rPr>
              <a:t>Write Jobs in T-SQL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5322FC-935B-4D48-A8BB-B6FC609C7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263" y="3125647"/>
            <a:ext cx="769791" cy="769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7845D7-D7BE-4B6B-8022-3BFA5C25663E}"/>
              </a:ext>
            </a:extLst>
          </p:cNvPr>
          <p:cNvSpPr txBox="1"/>
          <p:nvPr/>
        </p:nvSpPr>
        <p:spPr>
          <a:xfrm>
            <a:off x="1698120" y="3218154"/>
            <a:ext cx="10406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Open Sans" panose="020B0606030504020204"/>
              </a:rPr>
              <a:t>Supports Azure SQL Databases, Servers and Elastic Pools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F4C05B2-6F3B-48D5-BF21-B4A63D594A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263" y="4063962"/>
            <a:ext cx="769791" cy="769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47A8A-C521-477F-901D-C7B3F80EFB34}"/>
              </a:ext>
            </a:extLst>
          </p:cNvPr>
          <p:cNvSpPr txBox="1"/>
          <p:nvPr/>
        </p:nvSpPr>
        <p:spPr>
          <a:xfrm>
            <a:off x="1698120" y="4156468"/>
            <a:ext cx="4988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Open Sans" panose="020B0606030504020204"/>
              </a:rPr>
              <a:t>One-Off or scheduled jobs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576EEAD-450B-4613-9F39-39F8ED9F74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263" y="5002277"/>
            <a:ext cx="769790" cy="7697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E5581-F5F8-466D-A1FB-BC168C865F3C}"/>
              </a:ext>
            </a:extLst>
          </p:cNvPr>
          <p:cNvSpPr txBox="1"/>
          <p:nvPr/>
        </p:nvSpPr>
        <p:spPr>
          <a:xfrm>
            <a:off x="1698120" y="5094784"/>
            <a:ext cx="3795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Open Sans" panose="020B0606030504020204"/>
              </a:rPr>
              <a:t>Currently in preview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1AC79B7-8722-4216-9E1E-8CDECCAC90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8263" y="5940593"/>
            <a:ext cx="769790" cy="7697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AD1DBF-C2BB-4940-8DB1-DCE6631BC661}"/>
              </a:ext>
            </a:extLst>
          </p:cNvPr>
          <p:cNvSpPr txBox="1"/>
          <p:nvPr/>
        </p:nvSpPr>
        <p:spPr>
          <a:xfrm>
            <a:off x="1698120" y="6033100"/>
            <a:ext cx="10540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Open Sans" panose="020B0606030504020204"/>
              </a:rPr>
              <a:t>$10-$3000 per month – Depends on job database size</a:t>
            </a:r>
          </a:p>
        </p:txBody>
      </p:sp>
    </p:spTree>
    <p:extLst>
      <p:ext uri="{BB962C8B-B14F-4D97-AF65-F5344CB8AC3E}">
        <p14:creationId xmlns:p14="http://schemas.microsoft.com/office/powerpoint/2010/main" val="217685278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433A-E58E-4CCD-80E0-064F1F09E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 dirty="0"/>
              <a:t>SQL Elastic Jobs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D16B04C-ABD5-40BB-8FFF-A27F2121565A}"/>
              </a:ext>
            </a:extLst>
          </p:cNvPr>
          <p:cNvGrpSpPr/>
          <p:nvPr/>
        </p:nvGrpSpPr>
        <p:grpSpPr>
          <a:xfrm>
            <a:off x="681432" y="1391985"/>
            <a:ext cx="10455417" cy="5554803"/>
            <a:chOff x="681432" y="1391985"/>
            <a:chExt cx="10455417" cy="555480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E83C1B-CF7F-4CD0-85B1-FFECC9D6ECAD}"/>
                </a:ext>
              </a:extLst>
            </p:cNvPr>
            <p:cNvSpPr/>
            <p:nvPr/>
          </p:nvSpPr>
          <p:spPr bwMode="auto">
            <a:xfrm>
              <a:off x="681432" y="1391985"/>
              <a:ext cx="3587709" cy="29761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490104F-8774-4A49-A76B-D55396B7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663" y="1694055"/>
              <a:ext cx="476250" cy="47625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436F0749-B94E-49F6-90D5-070383131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75706" y="3014410"/>
              <a:ext cx="2234310" cy="173453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201B3B-5307-41F1-9A85-31D1396E2E1D}"/>
                </a:ext>
              </a:extLst>
            </p:cNvPr>
            <p:cNvSpPr txBox="1"/>
            <p:nvPr/>
          </p:nvSpPr>
          <p:spPr>
            <a:xfrm>
              <a:off x="1615913" y="1868319"/>
              <a:ext cx="116538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SQL Server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363802-732C-432E-929D-DF8BED980A87}"/>
                </a:ext>
              </a:extLst>
            </p:cNvPr>
            <p:cNvSpPr/>
            <p:nvPr/>
          </p:nvSpPr>
          <p:spPr bwMode="auto">
            <a:xfrm>
              <a:off x="1780386" y="2160592"/>
              <a:ext cx="1624953" cy="419718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4BD47B-EB50-4E7E-9F36-06D22457E8FB}"/>
                </a:ext>
              </a:extLst>
            </p:cNvPr>
            <p:cNvSpPr txBox="1"/>
            <p:nvPr/>
          </p:nvSpPr>
          <p:spPr>
            <a:xfrm>
              <a:off x="2135204" y="2252836"/>
              <a:ext cx="68608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Agent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381A527-AA65-4215-B71E-63968041D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7922" y="2580310"/>
              <a:ext cx="0" cy="102487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EA41036-D5A2-4C62-95C7-9F0FEA2A6550}"/>
                </a:ext>
              </a:extLst>
            </p:cNvPr>
            <p:cNvCxnSpPr/>
            <p:nvPr/>
          </p:nvCxnSpPr>
          <p:spPr>
            <a:xfrm>
              <a:off x="2789794" y="2580310"/>
              <a:ext cx="0" cy="102487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D60A89-E24D-42FD-BB54-892EB7EA422B}"/>
                </a:ext>
              </a:extLst>
            </p:cNvPr>
            <p:cNvSpPr txBox="1"/>
            <p:nvPr/>
          </p:nvSpPr>
          <p:spPr>
            <a:xfrm>
              <a:off x="1723888" y="2776431"/>
              <a:ext cx="65453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Read Job </a:t>
              </a:r>
              <a:br>
                <a:rPr lang="en-GB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GB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definition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694DCF-BA67-4D75-818D-6CC79084E562}"/>
                </a:ext>
              </a:extLst>
            </p:cNvPr>
            <p:cNvSpPr txBox="1"/>
            <p:nvPr/>
          </p:nvSpPr>
          <p:spPr>
            <a:xfrm>
              <a:off x="2851907" y="2776431"/>
              <a:ext cx="641586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Write Job</a:t>
              </a:r>
              <a:br>
                <a:rPr lang="en-GB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GB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Status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77FF54-87FA-4AE5-B405-374681AAD111}"/>
                </a:ext>
              </a:extLst>
            </p:cNvPr>
            <p:cNvSpPr txBox="1"/>
            <p:nvPr/>
          </p:nvSpPr>
          <p:spPr>
            <a:xfrm>
              <a:off x="2851907" y="3805202"/>
              <a:ext cx="90524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Database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9DEE63-C20F-4F88-8EBA-D7FFAFCCB92F}"/>
                </a:ext>
              </a:extLst>
            </p:cNvPr>
            <p:cNvSpPr/>
            <p:nvPr/>
          </p:nvSpPr>
          <p:spPr bwMode="auto">
            <a:xfrm>
              <a:off x="681432" y="4505425"/>
              <a:ext cx="3587709" cy="21287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2DEECF8-CC3D-4851-8217-DCC9CAA16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663" y="4807495"/>
              <a:ext cx="476250" cy="47625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53E5EC4E-6242-4152-B4FB-CED6152B0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80386" y="5212258"/>
              <a:ext cx="2234310" cy="173453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8EB888-3AA3-4DD6-8F9B-875558D6FC9E}"/>
                </a:ext>
              </a:extLst>
            </p:cNvPr>
            <p:cNvSpPr txBox="1"/>
            <p:nvPr/>
          </p:nvSpPr>
          <p:spPr>
            <a:xfrm>
              <a:off x="1586653" y="4986919"/>
              <a:ext cx="116538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SQL Server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9EC8DFE-BEDA-4109-90CA-883DFBAAA2EA}"/>
                </a:ext>
              </a:extLst>
            </p:cNvPr>
            <p:cNvSpPr txBox="1"/>
            <p:nvPr/>
          </p:nvSpPr>
          <p:spPr>
            <a:xfrm>
              <a:off x="2437801" y="6379725"/>
              <a:ext cx="1155316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Output Database</a:t>
              </a:r>
            </a:p>
          </p:txBody>
        </p: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5CC04B74-D0C2-44A7-90F3-29D6899120AD}"/>
                </a:ext>
              </a:extLst>
            </p:cNvPr>
            <p:cNvCxnSpPr>
              <a:cxnSpLocks/>
              <a:stCxn id="11" idx="3"/>
              <a:endCxn id="32" idx="3"/>
            </p:cNvCxnSpPr>
            <p:nvPr/>
          </p:nvCxnSpPr>
          <p:spPr>
            <a:xfrm>
              <a:off x="3405339" y="2370451"/>
              <a:ext cx="187778" cy="4101607"/>
            </a:xfrm>
            <a:prstGeom prst="bentConnector3">
              <a:avLst>
                <a:gd name="adj1" fmla="val 566022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DE6A3C-163F-4C8F-9FED-9A1B9C2A130C}"/>
                </a:ext>
              </a:extLst>
            </p:cNvPr>
            <p:cNvSpPr txBox="1"/>
            <p:nvPr/>
          </p:nvSpPr>
          <p:spPr>
            <a:xfrm>
              <a:off x="3812678" y="6199233"/>
              <a:ext cx="116737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Write Job Output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404EA14-E567-4762-BD96-2B5E68B17144}"/>
                </a:ext>
              </a:extLst>
            </p:cNvPr>
            <p:cNvSpPr/>
            <p:nvPr/>
          </p:nvSpPr>
          <p:spPr bwMode="auto">
            <a:xfrm>
              <a:off x="7549140" y="1452557"/>
              <a:ext cx="3587709" cy="21287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A2380FB-B423-4ACF-8D3B-5EFF510B39B9}"/>
                </a:ext>
              </a:extLst>
            </p:cNvPr>
            <p:cNvSpPr/>
            <p:nvPr/>
          </p:nvSpPr>
          <p:spPr bwMode="auto">
            <a:xfrm>
              <a:off x="7394917" y="1555864"/>
              <a:ext cx="3587709" cy="21287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EF7AC9-4EFC-459A-B036-32BF5B4A956F}"/>
                </a:ext>
              </a:extLst>
            </p:cNvPr>
            <p:cNvSpPr/>
            <p:nvPr/>
          </p:nvSpPr>
          <p:spPr bwMode="auto">
            <a:xfrm>
              <a:off x="7240694" y="1659171"/>
              <a:ext cx="3587709" cy="21287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93014980-2F42-4C58-BD60-438AF344C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18818" y="2062196"/>
              <a:ext cx="2234310" cy="1734530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C5AA2722-A4DE-4E4A-BF27-0744C5006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1735" y="2093832"/>
              <a:ext cx="2234310" cy="1734530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E2544371-AD50-43E1-BEFA-6567587B4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56456" y="2067453"/>
              <a:ext cx="2234310" cy="1734530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BB1E0D2B-49FA-4577-84C6-58C7DEF48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91275" y="1780004"/>
              <a:ext cx="476250" cy="47625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12C5E3-C11F-445F-9B63-7336EF381888}"/>
                </a:ext>
              </a:extLst>
            </p:cNvPr>
            <p:cNvSpPr txBox="1"/>
            <p:nvPr/>
          </p:nvSpPr>
          <p:spPr>
            <a:xfrm>
              <a:off x="7867525" y="1925796"/>
              <a:ext cx="116538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SQL Server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5425865-D5FC-4C3D-A28D-5A4A340C912A}"/>
                </a:ext>
              </a:extLst>
            </p:cNvPr>
            <p:cNvSpPr/>
            <p:nvPr/>
          </p:nvSpPr>
          <p:spPr bwMode="auto">
            <a:xfrm>
              <a:off x="7549140" y="4345644"/>
              <a:ext cx="3587709" cy="21287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03B4E1B-791F-44CD-8B51-C3DCCD4743F5}"/>
                </a:ext>
              </a:extLst>
            </p:cNvPr>
            <p:cNvSpPr/>
            <p:nvPr/>
          </p:nvSpPr>
          <p:spPr bwMode="auto">
            <a:xfrm>
              <a:off x="7394917" y="4448951"/>
              <a:ext cx="3587709" cy="21287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80E94AA-D319-4DD1-AC95-17B756272F42}"/>
                </a:ext>
              </a:extLst>
            </p:cNvPr>
            <p:cNvSpPr/>
            <p:nvPr/>
          </p:nvSpPr>
          <p:spPr bwMode="auto">
            <a:xfrm>
              <a:off x="7240694" y="4552258"/>
              <a:ext cx="3587709" cy="21287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204B7D33-FA9C-4995-82C3-D618D30D3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18818" y="4955283"/>
              <a:ext cx="2234310" cy="1734530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2DD4C2-567F-4252-961D-6B463F6D045B}"/>
                </a:ext>
              </a:extLst>
            </p:cNvPr>
            <p:cNvSpPr/>
            <p:nvPr/>
          </p:nvSpPr>
          <p:spPr bwMode="auto">
            <a:xfrm>
              <a:off x="7549140" y="5465853"/>
              <a:ext cx="3075179" cy="71647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A9BDE3B4-CAA4-4E3B-87EB-7056EA099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1735" y="4986919"/>
              <a:ext cx="2234310" cy="1734530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C98AC791-77D0-4800-B898-BA2F4F694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56456" y="4960540"/>
              <a:ext cx="2234310" cy="1734530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5F411359-F02C-47E1-B01F-D3CBEB6F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91275" y="4673091"/>
              <a:ext cx="476250" cy="47625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110DE7C-311C-4B2C-BED5-384E322EE1C6}"/>
                </a:ext>
              </a:extLst>
            </p:cNvPr>
            <p:cNvSpPr txBox="1"/>
            <p:nvPr/>
          </p:nvSpPr>
          <p:spPr>
            <a:xfrm>
              <a:off x="7867525" y="4818883"/>
              <a:ext cx="116538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SQL Server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886CE5C-96F8-45C2-8674-180389EB9625}"/>
                </a:ext>
              </a:extLst>
            </p:cNvPr>
            <p:cNvSpPr txBox="1"/>
            <p:nvPr/>
          </p:nvSpPr>
          <p:spPr>
            <a:xfrm>
              <a:off x="8595694" y="6217614"/>
              <a:ext cx="758926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Elastic Pool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DA65462-E7DF-48AB-BC66-80C8EE19C63B}"/>
                </a:ext>
              </a:extLst>
            </p:cNvPr>
            <p:cNvCxnSpPr/>
            <p:nvPr/>
          </p:nvCxnSpPr>
          <p:spPr>
            <a:xfrm flipV="1">
              <a:off x="3405339" y="2345169"/>
              <a:ext cx="3835355" cy="2528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D95CCA6-D477-47CF-A8B8-E0EF377DCD14}"/>
                </a:ext>
              </a:extLst>
            </p:cNvPr>
            <p:cNvCxnSpPr/>
            <p:nvPr/>
          </p:nvCxnSpPr>
          <p:spPr>
            <a:xfrm>
              <a:off x="5658009" y="2362185"/>
              <a:ext cx="0" cy="3491999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C1C59DD-2922-4E9B-BA09-2575ADA570B9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5666950" y="5824091"/>
              <a:ext cx="1882190" cy="300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68990ED-292D-474E-BC5B-3DCDCB4ED202}"/>
                </a:ext>
              </a:extLst>
            </p:cNvPr>
            <p:cNvSpPr txBox="1"/>
            <p:nvPr/>
          </p:nvSpPr>
          <p:spPr>
            <a:xfrm>
              <a:off x="5038256" y="2151995"/>
              <a:ext cx="150714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Execute job on targets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000882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762406932">
            <a:extLst>
              <a:ext uri="{FF2B5EF4-FFF2-40B4-BE49-F238E27FC236}">
                <a16:creationId xmlns:a16="http://schemas.microsoft.com/office/drawing/2014/main" id="{B30C97EC-7944-40A1-AC85-267EC28D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2103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85AD0-3F62-4097-9A0B-52503617CEEB}"/>
              </a:ext>
            </a:extLst>
          </p:cNvPr>
          <p:cNvSpPr txBox="1"/>
          <p:nvPr/>
        </p:nvSpPr>
        <p:spPr>
          <a:xfrm>
            <a:off x="3769625" y="2210308"/>
            <a:ext cx="465274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800" dirty="0">
                <a:solidFill>
                  <a:schemeClr val="accent1"/>
                </a:solidFill>
              </a:rPr>
              <a:t>Sam Cogan</a:t>
            </a:r>
          </a:p>
          <a:p>
            <a:pPr algn="l"/>
            <a:b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 – Willis Towers Watson</a:t>
            </a:r>
          </a:p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MVP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031E5-60C4-4506-ADDD-672D6082EF72}"/>
              </a:ext>
            </a:extLst>
          </p:cNvPr>
          <p:cNvSpPr txBox="1"/>
          <p:nvPr/>
        </p:nvSpPr>
        <p:spPr>
          <a:xfrm>
            <a:off x="4127418" y="4472989"/>
            <a:ext cx="28363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samcogan.com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DC89AC-5E65-4433-8C7C-95FEEB534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625" y="4472988"/>
            <a:ext cx="307778" cy="307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6777C-3DC5-4C5A-81E7-9D051DD2A2B1}"/>
              </a:ext>
            </a:extLst>
          </p:cNvPr>
          <p:cNvSpPr txBox="1"/>
          <p:nvPr/>
        </p:nvSpPr>
        <p:spPr>
          <a:xfrm>
            <a:off x="4127418" y="4823234"/>
            <a:ext cx="1401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56059F0-D4CA-471B-8B1B-1D6278DCB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9625" y="4823234"/>
            <a:ext cx="307777" cy="307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523EB-E142-4FB2-ADF9-508BE28F74A6}"/>
              </a:ext>
            </a:extLst>
          </p:cNvPr>
          <p:cNvSpPr txBox="1"/>
          <p:nvPr/>
        </p:nvSpPr>
        <p:spPr>
          <a:xfrm>
            <a:off x="4127418" y="5173479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sam-cogan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A7EAC3-A41C-4800-A487-0238E56FB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2602" y="51764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4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37470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61D4C8A2-AA1C-40FD-BE83-98B787236EBC}"/>
    </a:ext>
  </a:extLst>
</a:theme>
</file>

<file path=ppt/theme/theme2.xml><?xml version="1.0" encoding="utf-8"?>
<a:theme xmlns:a="http://schemas.openxmlformats.org/drawingml/2006/main" name="5-51015_Microsoft_Ignite_Tour_Template_Dark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95B10069-5E4D-42D1-A072-8EC892D88E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dcf5ddc1-fb1d-440f-849a-6450bddbaed7"/>
    <ds:schemaRef ds:uri="http://purl.org/dc/terms/"/>
    <ds:schemaRef ds:uri="http://schemas.openxmlformats.org/package/2006/metadata/core-properties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558B9E7-745A-43F1-A792-2166BDB2A4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Microsoft_Ignite_Tour_Template_16x9 2019</Template>
  <TotalTime>698</TotalTime>
  <Words>268</Words>
  <Application>Microsoft Office PowerPoint</Application>
  <PresentationFormat>Widescreen</PresentationFormat>
  <Paragraphs>57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Consolas</vt:lpstr>
      <vt:lpstr>Open Sans</vt:lpstr>
      <vt:lpstr>Segoe UI</vt:lpstr>
      <vt:lpstr>Segoe UI Light</vt:lpstr>
      <vt:lpstr>Segoe UI Semibold</vt:lpstr>
      <vt:lpstr>Segoe UI Semilight</vt:lpstr>
      <vt:lpstr>Wingdings</vt:lpstr>
      <vt:lpstr>5-51015_Microsoft_Ignite_Tour_Template_Light</vt:lpstr>
      <vt:lpstr>5-51015_Microsoft_Ignite_Tour_Template_Dark</vt:lpstr>
      <vt:lpstr>PowerPoint Presentation</vt:lpstr>
      <vt:lpstr>PowerPoint Presentation</vt:lpstr>
      <vt:lpstr>SQL Agent in the Cloud Elastic Database Jobs</vt:lpstr>
      <vt:lpstr>PowerPoint Presentation</vt:lpstr>
      <vt:lpstr>SQL Agent Alternatives</vt:lpstr>
      <vt:lpstr>Elastic Database Jobs</vt:lpstr>
      <vt:lpstr>SQL Elastic Jobs</vt:lpstr>
      <vt:lpstr>PowerPoint Presentation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 Tour</dc:subject>
  <dc:creator>Cogan, Sam (Cambridge)</dc:creator>
  <cp:keywords>Microsoft Ignite Tour</cp:keywords>
  <dc:description/>
  <cp:lastModifiedBy>Sam Cogan</cp:lastModifiedBy>
  <cp:revision>19</cp:revision>
  <dcterms:created xsi:type="dcterms:W3CDTF">2019-02-01T11:38:45Z</dcterms:created>
  <dcterms:modified xsi:type="dcterms:W3CDTF">2019-02-17T13:24:47Z</dcterms:modified>
  <cp:category>Microsoft Ignite Tour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9c700311-1b20-487f-9129-30717d50ca8e_Enabled">
    <vt:lpwstr>True</vt:lpwstr>
  </property>
  <property fmtid="{D5CDD505-2E9C-101B-9397-08002B2CF9AE}" pid="12" name="MSIP_Label_9c700311-1b20-487f-9129-30717d50ca8e_SiteId">
    <vt:lpwstr>76e3921f-489b-4b7e-9547-9ea297add9b5</vt:lpwstr>
  </property>
  <property fmtid="{D5CDD505-2E9C-101B-9397-08002B2CF9AE}" pid="13" name="MSIP_Label_9c700311-1b20-487f-9129-30717d50ca8e_Owner">
    <vt:lpwstr>Sam.Cogan@towerswatson.com</vt:lpwstr>
  </property>
  <property fmtid="{D5CDD505-2E9C-101B-9397-08002B2CF9AE}" pid="14" name="MSIP_Label_9c700311-1b20-487f-9129-30717d50ca8e_SetDate">
    <vt:lpwstr>2019-02-01T20:47:28.6394017Z</vt:lpwstr>
  </property>
  <property fmtid="{D5CDD505-2E9C-101B-9397-08002B2CF9AE}" pid="15" name="MSIP_Label_9c700311-1b20-487f-9129-30717d50ca8e_Name">
    <vt:lpwstr>Confidential</vt:lpwstr>
  </property>
  <property fmtid="{D5CDD505-2E9C-101B-9397-08002B2CF9AE}" pid="16" name="MSIP_Label_9c700311-1b20-487f-9129-30717d50ca8e_Application">
    <vt:lpwstr>Microsoft Azure Information Protection</vt:lpwstr>
  </property>
  <property fmtid="{D5CDD505-2E9C-101B-9397-08002B2CF9AE}" pid="17" name="MSIP_Label_9c700311-1b20-487f-9129-30717d50ca8e_Extended_MSFT_Method">
    <vt:lpwstr>Automatic</vt:lpwstr>
  </property>
  <property fmtid="{D5CDD505-2E9C-101B-9397-08002B2CF9AE}" pid="18" name="MSIP_Label_d347b247-e90e-43a3-9d7b-004f14ae6873_Enabled">
    <vt:lpwstr>True</vt:lpwstr>
  </property>
  <property fmtid="{D5CDD505-2E9C-101B-9397-08002B2CF9AE}" pid="19" name="MSIP_Label_d347b247-e90e-43a3-9d7b-004f14ae6873_SiteId">
    <vt:lpwstr>76e3921f-489b-4b7e-9547-9ea297add9b5</vt:lpwstr>
  </property>
  <property fmtid="{D5CDD505-2E9C-101B-9397-08002B2CF9AE}" pid="20" name="MSIP_Label_d347b247-e90e-43a3-9d7b-004f14ae6873_Owner">
    <vt:lpwstr>Sam.Cogan@towerswatson.com</vt:lpwstr>
  </property>
  <property fmtid="{D5CDD505-2E9C-101B-9397-08002B2CF9AE}" pid="21" name="MSIP_Label_d347b247-e90e-43a3-9d7b-004f14ae6873_SetDate">
    <vt:lpwstr>2019-02-01T20:47:28.6394017Z</vt:lpwstr>
  </property>
  <property fmtid="{D5CDD505-2E9C-101B-9397-08002B2CF9AE}" pid="22" name="MSIP_Label_d347b247-e90e-43a3-9d7b-004f14ae6873_Name">
    <vt:lpwstr>Anyone (No Protection)</vt:lpwstr>
  </property>
  <property fmtid="{D5CDD505-2E9C-101B-9397-08002B2CF9AE}" pid="23" name="MSIP_Label_d347b247-e90e-43a3-9d7b-004f14ae6873_Application">
    <vt:lpwstr>Microsoft Azure Information Protection</vt:lpwstr>
  </property>
  <property fmtid="{D5CDD505-2E9C-101B-9397-08002B2CF9AE}" pid="24" name="MSIP_Label_d347b247-e90e-43a3-9d7b-004f14ae6873_Parent">
    <vt:lpwstr>9c700311-1b20-487f-9129-30717d50ca8e</vt:lpwstr>
  </property>
  <property fmtid="{D5CDD505-2E9C-101B-9397-08002B2CF9AE}" pid="25" name="MSIP_Label_d347b247-e90e-43a3-9d7b-004f14ae6873_Extended_MSFT_Method">
    <vt:lpwstr>Automatic</vt:lpwstr>
  </property>
  <property fmtid="{D5CDD505-2E9C-101B-9397-08002B2CF9AE}" pid="26" name="MSIP_Label_f42aa342-8706-4288-bd11-ebb85995028c_Enabled">
    <vt:lpwstr>True</vt:lpwstr>
  </property>
  <property fmtid="{D5CDD505-2E9C-101B-9397-08002B2CF9AE}" pid="27" name="MSIP_Label_f42aa342-8706-4288-bd11-ebb85995028c_SiteId">
    <vt:lpwstr>72f988bf-86f1-41af-91ab-2d7cd011db47</vt:lpwstr>
  </property>
  <property fmtid="{D5CDD505-2E9C-101B-9397-08002B2CF9AE}" pid="28" name="MSIP_Label_f42aa342-8706-4288-bd11-ebb85995028c_Owner">
    <vt:lpwstr>maryfj@microsoft.com</vt:lpwstr>
  </property>
  <property fmtid="{D5CDD505-2E9C-101B-9397-08002B2CF9AE}" pid="29" name="MSIP_Label_f42aa342-8706-4288-bd11-ebb85995028c_SetDate">
    <vt:lpwstr>2017-08-29T14:27:20.8568347-07:00</vt:lpwstr>
  </property>
  <property fmtid="{D5CDD505-2E9C-101B-9397-08002B2CF9AE}" pid="30" name="MSIP_Label_f42aa342-8706-4288-bd11-ebb85995028c_Name">
    <vt:lpwstr>General</vt:lpwstr>
  </property>
  <property fmtid="{D5CDD505-2E9C-101B-9397-08002B2CF9AE}" pid="31" name="MSIP_Label_f42aa342-8706-4288-bd11-ebb85995028c_Application">
    <vt:lpwstr>Microsoft Azure Information Protection</vt:lpwstr>
  </property>
  <property fmtid="{D5CDD505-2E9C-101B-9397-08002B2CF9AE}" pid="32" name="MSIP_Label_f42aa342-8706-4288-bd11-ebb85995028c_Extended_MSFT_Method">
    <vt:lpwstr>Automatic</vt:lpwstr>
  </property>
  <property fmtid="{D5CDD505-2E9C-101B-9397-08002B2CF9AE}" pid="33" name="Sensitivity">
    <vt:lpwstr>Confidential Anyone (No Protection) General</vt:lpwstr>
  </property>
</Properties>
</file>